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3" r:id="rId2"/>
    <p:sldId id="296" r:id="rId3"/>
    <p:sldId id="284" r:id="rId4"/>
    <p:sldId id="285" r:id="rId5"/>
    <p:sldId id="287" r:id="rId6"/>
    <p:sldId id="298" r:id="rId7"/>
    <p:sldId id="299" r:id="rId8"/>
    <p:sldId id="295" r:id="rId9"/>
    <p:sldId id="297" r:id="rId10"/>
    <p:sldId id="300" r:id="rId11"/>
    <p:sldId id="290" r:id="rId12"/>
    <p:sldId id="301" r:id="rId13"/>
    <p:sldId id="303" r:id="rId14"/>
    <p:sldId id="308" r:id="rId15"/>
    <p:sldId id="305" r:id="rId16"/>
    <p:sldId id="307" r:id="rId17"/>
    <p:sldId id="291" r:id="rId18"/>
    <p:sldId id="310" r:id="rId19"/>
    <p:sldId id="309" r:id="rId20"/>
    <p:sldId id="292" r:id="rId21"/>
    <p:sldId id="293" r:id="rId22"/>
    <p:sldId id="311" r:id="rId23"/>
    <p:sldId id="313" r:id="rId24"/>
    <p:sldId id="312" r:id="rId25"/>
    <p:sldId id="314" r:id="rId26"/>
    <p:sldId id="294" r:id="rId27"/>
    <p:sldId id="315" r:id="rId28"/>
    <p:sldId id="316" r:id="rId29"/>
    <p:sldId id="317" r:id="rId30"/>
    <p:sldId id="318" r:id="rId31"/>
    <p:sldId id="320" r:id="rId32"/>
    <p:sldId id="30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4" autoAdjust="0"/>
  </p:normalViewPr>
  <p:slideViewPr>
    <p:cSldViewPr snapToGrid="0" snapToObjects="1">
      <p:cViewPr>
        <p:scale>
          <a:sx n="112" d="100"/>
          <a:sy n="112" d="100"/>
        </p:scale>
        <p:origin x="-3056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6E77-3283-344D-9AC2-FD5DD182305F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A4C59-9997-D64D-B418-4F4AB05D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r>
              <a:rPr lang="en-US" baseline="0" dirty="0" smtClean="0"/>
              <a:t> to see whose heard of Yellowstone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70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policy issues</a:t>
            </a:r>
            <a:r>
              <a:rPr lang="en-US" baseline="0" dirty="0" smtClean="0"/>
              <a:t> – how do you codify in policy the need to draw on </a:t>
            </a:r>
            <a:r>
              <a:rPr lang="en-US" baseline="0" smtClean="0"/>
              <a:t>process modeling?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tie this back to people like librarians?</a:t>
            </a:r>
          </a:p>
          <a:p>
            <a:r>
              <a:rPr lang="en-US" dirty="0" smtClean="0"/>
              <a:t>	- they will work with field researchers</a:t>
            </a:r>
          </a:p>
          <a:p>
            <a:r>
              <a:rPr lang="en-US" dirty="0" smtClean="0"/>
              <a:t>Maybe expand out a few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delete - wordy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this is a very familiar story to any</a:t>
            </a:r>
            <a:r>
              <a:rPr lang="en-US" baseline="0" dirty="0" smtClean="0"/>
              <a:t> data curator – it’s not unusual to be handed a </a:t>
            </a:r>
            <a:r>
              <a:rPr lang="en-US" baseline="0" dirty="0" err="1" smtClean="0"/>
              <a:t>thumbdrive</a:t>
            </a:r>
            <a:r>
              <a:rPr lang="en-US" baseline="0" dirty="0" smtClean="0"/>
              <a:t> with a whole lot of undocumented files on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the digital</a:t>
            </a:r>
            <a:r>
              <a:rPr lang="en-US" baseline="0" dirty="0" smtClean="0"/>
              <a:t> equivalent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poll to see who has taken classes in systems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5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made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8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Case study: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Site-Based Data Curation Project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Year 1: Workshop &amp; focus groups with researchers</a:t>
            </a:r>
          </a:p>
          <a:p>
            <a:pPr lvl="1"/>
            <a:r>
              <a:rPr lang="en-US" dirty="0" smtClean="0"/>
              <a:t>Developed “Minimum information guidelines” for site-based data</a:t>
            </a:r>
          </a:p>
          <a:p>
            <a:pPr lvl="1"/>
            <a:r>
              <a:rPr lang="en-US" dirty="0" smtClean="0"/>
              <a:t>Not a schema, but a rough outline of what information needs to be preserved</a:t>
            </a:r>
          </a:p>
          <a:p>
            <a:r>
              <a:rPr lang="en-US" dirty="0"/>
              <a:t>Year 2: Process modeling and workflow development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1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SBDC process modeling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a </a:t>
            </a:r>
            <a:r>
              <a:rPr lang="en-US" dirty="0" err="1" smtClean="0"/>
              <a:t>geobiologist</a:t>
            </a:r>
            <a:r>
              <a:rPr lang="en-US" dirty="0" smtClean="0"/>
              <a:t> (Fouke) + his graduate student (</a:t>
            </a:r>
            <a:r>
              <a:rPr lang="en-US" dirty="0" err="1" smtClean="0"/>
              <a:t>Asangba</a:t>
            </a:r>
            <a:r>
              <a:rPr lang="en-US" dirty="0" smtClean="0"/>
              <a:t>) to curate a few years’ worth of field data</a:t>
            </a:r>
          </a:p>
          <a:p>
            <a:r>
              <a:rPr lang="en-US" dirty="0" smtClean="0"/>
              <a:t>To format data using existing metadata schemas</a:t>
            </a:r>
          </a:p>
          <a:p>
            <a:r>
              <a:rPr lang="en-US" dirty="0" smtClean="0"/>
              <a:t>To develop curatorial guidelines based on this work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92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22318" y="1600200"/>
            <a:ext cx="5064482" cy="4525963"/>
          </a:xfrm>
        </p:spPr>
        <p:txBody>
          <a:bodyPr/>
          <a:lstStyle/>
          <a:p>
            <a:r>
              <a:rPr lang="en-US" dirty="0" smtClean="0"/>
              <a:t>~ 250 files per field trip, ~1500+ per year</a:t>
            </a:r>
          </a:p>
          <a:p>
            <a:r>
              <a:rPr lang="en-US" dirty="0" smtClean="0"/>
              <a:t>No naming conventions</a:t>
            </a:r>
          </a:p>
          <a:p>
            <a:r>
              <a:rPr lang="en-US" dirty="0" smtClean="0"/>
              <a:t>Very little metadata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u="sng" dirty="0" smtClean="0"/>
              <a:t>Quickly realized we needed a way to tie data objects to a method of creation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FoukeDirecto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3" y="1417638"/>
            <a:ext cx="32258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SmithOffice1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3"/>
          <a:stretch/>
        </p:blipFill>
        <p:spPr>
          <a:xfrm>
            <a:off x="0" y="366683"/>
            <a:ext cx="9144000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7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systems </a:t>
            </a:r>
            <a:r>
              <a:rPr lang="en-US" dirty="0"/>
              <a:t>a</a:t>
            </a:r>
            <a:r>
              <a:rPr lang="en-US" dirty="0" smtClean="0"/>
              <a:t>nalysis</a:t>
            </a:r>
          </a:p>
          <a:p>
            <a:r>
              <a:rPr lang="en-US" dirty="0" smtClean="0"/>
              <a:t>A way of describing and visualizing </a:t>
            </a:r>
            <a:r>
              <a:rPr lang="en-US" dirty="0"/>
              <a:t>the different activities that, when combined, support a research process </a:t>
            </a:r>
            <a:endParaRPr lang="en-US" dirty="0" smtClean="0"/>
          </a:p>
          <a:p>
            <a:r>
              <a:rPr lang="en-US" dirty="0" smtClean="0"/>
              <a:t>A way of tying </a:t>
            </a:r>
            <a:r>
              <a:rPr lang="en-US" i="1" u="sng" dirty="0" smtClean="0"/>
              <a:t>artifacts</a:t>
            </a:r>
            <a:r>
              <a:rPr lang="en-US" dirty="0" smtClean="0"/>
              <a:t> to </a:t>
            </a:r>
            <a:r>
              <a:rPr lang="en-US" i="1" u="sng" dirty="0" smtClean="0"/>
              <a:t>processes</a:t>
            </a:r>
          </a:p>
          <a:p>
            <a:r>
              <a:rPr lang="en-US" dirty="0" smtClean="0"/>
              <a:t>End result: an </a:t>
            </a:r>
            <a:r>
              <a:rPr lang="en-US" i="1" u="sng" dirty="0" smtClean="0"/>
              <a:t>activity diagram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144414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Flowchar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1" y="1081596"/>
            <a:ext cx="2794000" cy="3810000"/>
          </a:xfrm>
          <a:prstGeom prst="rect">
            <a:avLst/>
          </a:prstGeom>
        </p:spPr>
      </p:pic>
      <p:pic>
        <p:nvPicPr>
          <p:cNvPr id="3" name="Picture 2" descr="640px-Flowchart-templ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73" y="91633"/>
            <a:ext cx="5326846" cy="6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high-level “workflow” specific to one </a:t>
            </a:r>
            <a:r>
              <a:rPr lang="en-US" dirty="0" err="1" smtClean="0"/>
              <a:t>geobiologist’s</a:t>
            </a:r>
            <a:r>
              <a:rPr lang="en-US" dirty="0" smtClean="0"/>
              <a:t> research via an activity diagram</a:t>
            </a:r>
          </a:p>
          <a:p>
            <a:r>
              <a:rPr lang="en-US" dirty="0" smtClean="0"/>
              <a:t>Identify:</a:t>
            </a:r>
          </a:p>
          <a:p>
            <a:pPr lvl="1"/>
            <a:r>
              <a:rPr lang="en-US" dirty="0" smtClean="0"/>
              <a:t>Important data products for preservation</a:t>
            </a:r>
          </a:p>
          <a:p>
            <a:pPr lvl="1"/>
            <a:r>
              <a:rPr lang="en-US" dirty="0" smtClean="0"/>
              <a:t>Links between data products</a:t>
            </a:r>
          </a:p>
          <a:p>
            <a:pPr lvl="1"/>
            <a:r>
              <a:rPr lang="en-US" dirty="0" smtClean="0"/>
              <a:t>Points </a:t>
            </a:r>
            <a:r>
              <a:rPr lang="en-US" i="1" u="sng" dirty="0" smtClean="0"/>
              <a:t>for future curatorial intervention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1201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is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 several months, we</a:t>
            </a:r>
          </a:p>
          <a:p>
            <a:pPr lvl="1"/>
            <a:r>
              <a:rPr lang="en-US" dirty="0" smtClean="0"/>
              <a:t>Looked through files</a:t>
            </a:r>
          </a:p>
          <a:p>
            <a:pPr lvl="1"/>
            <a:r>
              <a:rPr lang="en-US" dirty="0" smtClean="0"/>
              <a:t>Created a </a:t>
            </a:r>
            <a:r>
              <a:rPr lang="en-US" dirty="0" smtClean="0"/>
              <a:t>diagram</a:t>
            </a:r>
            <a:endParaRPr lang="en-US" dirty="0" smtClean="0"/>
          </a:p>
          <a:p>
            <a:pPr lvl="1"/>
            <a:r>
              <a:rPr lang="en-US" dirty="0" smtClean="0"/>
              <a:t>Showed it to our informant</a:t>
            </a:r>
          </a:p>
          <a:p>
            <a:pPr lvl="1"/>
            <a:r>
              <a:rPr lang="en-US" dirty="0" smtClean="0"/>
              <a:t>Revised as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9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1.0)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presenting this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depth look at a data curation research project</a:t>
            </a:r>
          </a:p>
          <a:p>
            <a:r>
              <a:rPr lang="en-US" dirty="0" smtClean="0"/>
              <a:t>Builds on modules on lifecycles (Day 1) and on building data services (Day 3)</a:t>
            </a:r>
          </a:p>
          <a:p>
            <a:r>
              <a:rPr lang="en-US" dirty="0" smtClean="0"/>
              <a:t>Hope to show how tools like the CPP Toolkit are developed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8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flo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377"/>
            <a:ext cx="9144000" cy="42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05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ument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022"/>
            <a:ext cx="9144000" cy="34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12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2.0)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27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06"/>
            <a:ext cx="9144000" cy="31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1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5621648" y="1293408"/>
            <a:ext cx="1434814" cy="2022419"/>
          </a:xfrm>
          <a:prstGeom prst="donut">
            <a:avLst>
              <a:gd name="adj" fmla="val 60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5121" y="4209445"/>
            <a:ext cx="6656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The data products needed for curation aren’t necessarily the same that are needed for publication!!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0497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Workflow documentation as a curatorial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documents needed for curation were identified, we were able to go back, and identify</a:t>
            </a:r>
            <a:r>
              <a:rPr lang="en-US" dirty="0"/>
              <a:t> </a:t>
            </a:r>
            <a:r>
              <a:rPr lang="en-US" i="1" u="sng" dirty="0" smtClean="0"/>
              <a:t>points of intervention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7411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5" y="47034"/>
            <a:ext cx="3118559" cy="5738027"/>
          </a:xfrm>
          <a:prstGeom prst="rect">
            <a:avLst/>
          </a:prstGeom>
        </p:spPr>
      </p:pic>
      <p:pic>
        <p:nvPicPr>
          <p:cNvPr id="3" name="Picture 2" descr="Field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05" y="47034"/>
            <a:ext cx="3922349" cy="5738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8120" y="1199342"/>
            <a:ext cx="15888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Red boxes: steps that </a:t>
            </a:r>
            <a:r>
              <a:rPr lang="en-US" sz="2400" i="1" dirty="0" smtClean="0"/>
              <a:t>should</a:t>
            </a:r>
            <a:r>
              <a:rPr lang="en-US" sz="2400" dirty="0" smtClean="0"/>
              <a:t> be taken to support data curation in the future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9423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cess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7" y="47034"/>
            <a:ext cx="2877136" cy="573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5141" y="752528"/>
            <a:ext cx="4892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Future work: ID more points of intervention for lab work?  </a:t>
            </a:r>
          </a:p>
          <a:p>
            <a:pPr algn="r"/>
            <a:endParaRPr lang="en-US" sz="3600" dirty="0"/>
          </a:p>
          <a:p>
            <a:pPr algn="r"/>
            <a:r>
              <a:rPr lang="en-US" sz="3600" dirty="0" smtClean="0"/>
              <a:t>Out of scope for this grant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3777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sess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7" y="211643"/>
            <a:ext cx="3012393" cy="5291214"/>
          </a:xfrm>
          <a:prstGeom prst="rect">
            <a:avLst/>
          </a:prstGeom>
        </p:spPr>
      </p:pic>
      <p:pic>
        <p:nvPicPr>
          <p:cNvPr id="3" name="Picture 2" descr="standardiz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33" y="211643"/>
            <a:ext cx="1863221" cy="5291214"/>
          </a:xfrm>
          <a:prstGeom prst="rect">
            <a:avLst/>
          </a:prstGeom>
        </p:spPr>
      </p:pic>
      <p:pic>
        <p:nvPicPr>
          <p:cNvPr id="4" name="Picture 3" descr="packag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1" y="211643"/>
            <a:ext cx="2220246" cy="5291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8551" y="893637"/>
            <a:ext cx="18066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What curatorial processes can be moved further “upstream” in future iterations?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979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Curation Research @ Illinois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on</a:t>
            </a:r>
          </a:p>
          <a:p>
            <a:pPr lvl="1"/>
            <a:r>
              <a:rPr lang="en-US" dirty="0" smtClean="0"/>
              <a:t>Curation Profiles Project (2007-2009)</a:t>
            </a:r>
          </a:p>
          <a:p>
            <a:pPr lvl="1"/>
            <a:r>
              <a:rPr lang="en-US" dirty="0" smtClean="0"/>
              <a:t>Data Conservancy (2009-2012)</a:t>
            </a:r>
          </a:p>
          <a:p>
            <a:pPr lvl="1"/>
            <a:r>
              <a:rPr lang="en-US" dirty="0" smtClean="0"/>
              <a:t>Data Curation Education in Research Centers (2010-2014)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4769514"/>
            <a:ext cx="609600" cy="54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4708857"/>
            <a:ext cx="1905000" cy="72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646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helps concretely visualize difference between data products needed for reuse/curation </a:t>
            </a:r>
            <a:r>
              <a:rPr lang="en-US" dirty="0" err="1" smtClean="0"/>
              <a:t>vs</a:t>
            </a:r>
            <a:r>
              <a:rPr lang="en-US" dirty="0" smtClean="0"/>
              <a:t> immediate publication</a:t>
            </a:r>
          </a:p>
          <a:p>
            <a:r>
              <a:rPr lang="en-US" dirty="0" smtClean="0"/>
              <a:t>Also a lot of potential as a tool for conversation/collaboration between data curators and researchers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76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method with other researchers (first up: paleontology)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9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Minimum information guidelines?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7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Site-Based Data Curation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Institute of Library and Museum Services grant (2011-2014)</a:t>
            </a:r>
          </a:p>
          <a:p>
            <a:r>
              <a:rPr lang="en-US" dirty="0" smtClean="0"/>
              <a:t>Primary goal:</a:t>
            </a:r>
          </a:p>
          <a:p>
            <a:pPr marL="457200" lvl="1" indent="0" algn="ctr">
              <a:spcBef>
                <a:spcPts val="1272"/>
              </a:spcBef>
              <a:buNone/>
            </a:pPr>
            <a:r>
              <a:rPr lang="en-US" i="1" dirty="0" smtClean="0"/>
              <a:t>To develop  a framework of guidelines and processes to support the curation of digital research data collected </a:t>
            </a:r>
            <a:r>
              <a:rPr lang="en-US" i="1" u="sng" dirty="0" smtClean="0"/>
              <a:t>in the field</a:t>
            </a:r>
            <a:r>
              <a:rPr lang="en-US" i="1" dirty="0" smtClean="0"/>
              <a:t> at </a:t>
            </a:r>
            <a:r>
              <a:rPr lang="en-US" b="1" i="1" dirty="0" smtClean="0"/>
              <a:t>scientifically significant sites</a:t>
            </a:r>
          </a:p>
        </p:txBody>
      </p:sp>
    </p:spTree>
    <p:extLst>
      <p:ext uri="{BB962C8B-B14F-4D97-AF65-F5344CB8AC3E}">
        <p14:creationId xmlns:p14="http://schemas.microsoft.com/office/powerpoint/2010/main" val="8325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Our case study: Geobiology research at Yellowstone National Park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Geobiology: integrative “small science”</a:t>
            </a:r>
          </a:p>
          <a:p>
            <a:endParaRPr lang="en-US" sz="3000" dirty="0" smtClean="0">
              <a:latin typeface="Times New Roman"/>
              <a:cs typeface="Times New Roman"/>
            </a:endParaRPr>
          </a:p>
          <a:p>
            <a:pPr marL="4516438" lvl="1" indent="-400050"/>
            <a:r>
              <a:rPr lang="en-US" sz="2600" dirty="0" smtClean="0">
                <a:latin typeface="Times New Roman"/>
                <a:cs typeface="Times New Roman"/>
              </a:rPr>
              <a:t>Study of interactions and interrelation between sediment and microbes</a:t>
            </a:r>
          </a:p>
          <a:p>
            <a:pPr marL="4116388" indent="-400050"/>
            <a:endParaRPr lang="en-US" sz="3000" dirty="0">
              <a:latin typeface="Times New Roman"/>
              <a:cs typeface="Times New Roman"/>
            </a:endParaRPr>
          </a:p>
          <a:p>
            <a:pPr marL="4116388" indent="-400050"/>
            <a:r>
              <a:rPr lang="en-US" sz="3000" dirty="0" smtClean="0">
                <a:latin typeface="Times New Roman"/>
                <a:cs typeface="Times New Roman"/>
              </a:rPr>
              <a:t>YNP hot springs: hub for geobiology research</a:t>
            </a:r>
            <a:endParaRPr lang="en-US" sz="3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3000" dirty="0">
              <a:latin typeface="Times New Roman"/>
              <a:cs typeface="Times New Roman"/>
            </a:endParaRPr>
          </a:p>
        </p:txBody>
      </p:sp>
      <p:pic>
        <p:nvPicPr>
          <p:cNvPr id="4" name="Picture 2" descr="Systems_Geobiolog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7" y="2375166"/>
            <a:ext cx="3222629" cy="339824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0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Pictures of hot springs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7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more about geobiology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3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need “Site-Based” data </a:t>
            </a:r>
            <a:r>
              <a:rPr lang="en-US" dirty="0"/>
              <a:t>c</a:t>
            </a:r>
            <a:r>
              <a:rPr lang="en-US" dirty="0" smtClean="0"/>
              <a:t>uration?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management at </a:t>
            </a:r>
            <a:r>
              <a:rPr lang="en-US" dirty="0" smtClean="0"/>
              <a:t>sites like YNP is typically focused </a:t>
            </a:r>
            <a:r>
              <a:rPr lang="en-US" dirty="0"/>
              <a:t>on physical resources (thermal features, specimens)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Policies and </a:t>
            </a:r>
            <a:r>
              <a:rPr lang="en-US" dirty="0" smtClean="0"/>
              <a:t>processes </a:t>
            </a:r>
            <a:r>
              <a:rPr lang="en-US" dirty="0"/>
              <a:t>for data curation typically have an institutional focus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Field data has particular (but poorly articulated) curatorial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5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can we </a:t>
            </a:r>
            <a:r>
              <a:rPr lang="en-US" dirty="0"/>
              <a:t>bridge the gap between data curation and resource management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can we capture the context of data collection (provenance!)?</a:t>
            </a:r>
            <a:endParaRPr lang="en-US" dirty="0"/>
          </a:p>
          <a:p>
            <a:r>
              <a:rPr lang="en-US" dirty="0" smtClean="0"/>
              <a:t>How should collections of field data be organized to support access across sites?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735</Words>
  <Application>Microsoft Macintosh PowerPoint</Application>
  <PresentationFormat>On-screen Show (4:3)</PresentationFormat>
  <Paragraphs>99</Paragraphs>
  <Slides>32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Case study:  The Site-Based Data Curation Project</vt:lpstr>
      <vt:lpstr>Goals in presenting this case</vt:lpstr>
      <vt:lpstr>Data Curation Research @ Illinois</vt:lpstr>
      <vt:lpstr>Site-Based Data Curation</vt:lpstr>
      <vt:lpstr>Our case study: Geobiology research at Yellowstone National Park</vt:lpstr>
      <vt:lpstr>Pictures of hot springs</vt:lpstr>
      <vt:lpstr>Some more about geobiology research</vt:lpstr>
      <vt:lpstr>Why do we need “Site-Based” data curation?</vt:lpstr>
      <vt:lpstr>Research Questions</vt:lpstr>
      <vt:lpstr>Methods</vt:lpstr>
      <vt:lpstr>SBDC process modeling</vt:lpstr>
      <vt:lpstr>Initial goal</vt:lpstr>
      <vt:lpstr>The data</vt:lpstr>
      <vt:lpstr>PowerPoint Presentation</vt:lpstr>
      <vt:lpstr>Process modeling</vt:lpstr>
      <vt:lpstr>PowerPoint Presentation</vt:lpstr>
      <vt:lpstr>Revised goals</vt:lpstr>
      <vt:lpstr>Iteration is key</vt:lpstr>
      <vt:lpstr>Result (ver 1.0)</vt:lpstr>
      <vt:lpstr>PowerPoint Presentation</vt:lpstr>
      <vt:lpstr>PowerPoint Presentation</vt:lpstr>
      <vt:lpstr>Result (ver 2.0)</vt:lpstr>
      <vt:lpstr>PowerPoint Presentation</vt:lpstr>
      <vt:lpstr>PowerPoint Presentation</vt:lpstr>
      <vt:lpstr>PowerPoint Presentation</vt:lpstr>
      <vt:lpstr>Workflow documentation as a curatorial tool</vt:lpstr>
      <vt:lpstr>PowerPoint Presentation</vt:lpstr>
      <vt:lpstr>PowerPoint Presentation</vt:lpstr>
      <vt:lpstr>PowerPoint Presentation</vt:lpstr>
      <vt:lpstr>Findings</vt:lpstr>
      <vt:lpstr>Future work</vt:lpstr>
      <vt:lpstr>Minimum information guidelines?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Workflows</dc:title>
  <dc:creator>Nic Weber</dc:creator>
  <cp:lastModifiedBy>andrea thomer</cp:lastModifiedBy>
  <cp:revision>78</cp:revision>
  <cp:lastPrinted>2014-12-29T20:59:13Z</cp:lastPrinted>
  <dcterms:created xsi:type="dcterms:W3CDTF">2014-12-23T22:24:41Z</dcterms:created>
  <dcterms:modified xsi:type="dcterms:W3CDTF">2015-01-26T01:52:32Z</dcterms:modified>
</cp:coreProperties>
</file>